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780" autoAdjust="0"/>
    <p:restoredTop sz="94660"/>
  </p:normalViewPr>
  <p:slideViewPr>
    <p:cSldViewPr snapToGrid="0" snapToObjects="1">
      <p:cViewPr varScale="1">
        <p:scale>
          <a:sx n="100" d="100"/>
          <a:sy n="100" d="100"/>
        </p:scale>
        <p:origin x="-7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EC00F2-8D22-0B49-A85D-FF4CA4CDA96B}" type="datetimeFigureOut">
              <a:rPr lang="en-US" smtClean="0"/>
              <a:t>5/7/12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9BDEBB-EE20-FE4B-942E-E3FDD567EF3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nSpc>
                <a:spcPct val="80000"/>
              </a:lnSpc>
            </a:pPr>
            <a:r>
              <a:rPr lang="en-US" sz="900" b="1">
                <a:latin typeface="Arial" pitchFamily="-84" charset="0"/>
                <a:ea typeface="Arial" pitchFamily="-84" charset="0"/>
                <a:cs typeface="Arial" pitchFamily="-84" charset="0"/>
              </a:rPr>
              <a:t>What has been done so far?</a:t>
            </a:r>
          </a:p>
          <a:p>
            <a:pPr>
              <a:lnSpc>
                <a:spcPct val="80000"/>
              </a:lnSpc>
              <a:buFontTx/>
              <a:buChar char="•"/>
            </a:pPr>
            <a:endParaRPr lang="en-US" sz="900">
              <a:latin typeface="Arial" pitchFamily="-84" charset="0"/>
              <a:ea typeface="Arial" pitchFamily="-84" charset="0"/>
              <a:cs typeface="Arial" pitchFamily="-84" charset="0"/>
            </a:endParaRPr>
          </a:p>
          <a:p>
            <a:pPr>
              <a:lnSpc>
                <a:spcPct val="80000"/>
              </a:lnSpc>
            </a:pPr>
            <a:r>
              <a:rPr lang="en-US" sz="900">
                <a:latin typeface="Arial" pitchFamily="-84" charset="0"/>
                <a:ea typeface="Arial" pitchFamily="-84" charset="0"/>
                <a:cs typeface="Arial" pitchFamily="-84" charset="0"/>
              </a:rPr>
              <a:t>ICON (the Integrated Catholic Online Network) consists of a series of discrete projects  e.g.. getting schools ready for ICON, implementing a contemporary student centred learning management tool.  </a:t>
            </a:r>
          </a:p>
          <a:p>
            <a:pPr>
              <a:lnSpc>
                <a:spcPct val="80000"/>
              </a:lnSpc>
            </a:pPr>
            <a:endParaRPr lang="en-US" sz="900">
              <a:latin typeface="Arial" pitchFamily="-84" charset="0"/>
              <a:ea typeface="Arial" pitchFamily="-84" charset="0"/>
              <a:cs typeface="Arial" pitchFamily="-84" charset="0"/>
            </a:endParaRPr>
          </a:p>
          <a:p>
            <a:pPr>
              <a:lnSpc>
                <a:spcPct val="80000"/>
              </a:lnSpc>
            </a:pPr>
            <a:r>
              <a:rPr lang="en-US" sz="900">
                <a:latin typeface="Arial" pitchFamily="-84" charset="0"/>
                <a:ea typeface="Arial" pitchFamily="-84" charset="0"/>
                <a:cs typeface="Arial" pitchFamily="-84" charset="0"/>
              </a:rPr>
              <a:t>Quite a bit has been accomplished already.</a:t>
            </a:r>
          </a:p>
          <a:p>
            <a:pPr>
              <a:lnSpc>
                <a:spcPct val="80000"/>
              </a:lnSpc>
              <a:buFontTx/>
              <a:buChar char="•"/>
            </a:pPr>
            <a:endParaRPr lang="en-US" sz="900">
              <a:latin typeface="Arial" pitchFamily="-84" charset="0"/>
              <a:ea typeface="Arial" pitchFamily="-84" charset="0"/>
              <a:cs typeface="Arial" pitchFamily="-84" charset="0"/>
            </a:endParaRPr>
          </a:p>
          <a:p>
            <a:pPr>
              <a:lnSpc>
                <a:spcPct val="80000"/>
              </a:lnSpc>
            </a:pPr>
            <a:r>
              <a:rPr lang="en-US" sz="900" b="1">
                <a:latin typeface="Arial" pitchFamily="-84" charset="0"/>
                <a:ea typeface="Arial" pitchFamily="-84" charset="0"/>
                <a:cs typeface="Arial" pitchFamily="-84" charset="0"/>
              </a:rPr>
              <a:t>PROJECT 1: ICON READINESS AND DEVELOPMENT SUPPORT</a:t>
            </a:r>
          </a:p>
          <a:p>
            <a:pPr>
              <a:lnSpc>
                <a:spcPct val="80000"/>
              </a:lnSpc>
              <a:buFontTx/>
              <a:buChar char="•"/>
            </a:pPr>
            <a:endParaRPr lang="en-US" sz="900">
              <a:latin typeface="Arial" pitchFamily="-84" charset="0"/>
              <a:ea typeface="Arial" pitchFamily="-84" charset="0"/>
              <a:cs typeface="Arial" pitchFamily="-84" charset="0"/>
            </a:endParaRPr>
          </a:p>
          <a:p>
            <a:pPr>
              <a:lnSpc>
                <a:spcPct val="80000"/>
              </a:lnSpc>
              <a:buFontTx/>
              <a:buChar char="•"/>
            </a:pPr>
            <a:r>
              <a:rPr lang="en-US" sz="900">
                <a:latin typeface="Arial" pitchFamily="-84" charset="0"/>
                <a:ea typeface="Arial" pitchFamily="-84" charset="0"/>
                <a:cs typeface="Arial" pitchFamily="-84" charset="0"/>
              </a:rPr>
              <a:t>A significant amount of work has been published on CEVN to support schools in getting ready for ICON.</a:t>
            </a:r>
          </a:p>
          <a:p>
            <a:pPr>
              <a:lnSpc>
                <a:spcPct val="80000"/>
              </a:lnSpc>
            </a:pPr>
            <a:r>
              <a:rPr lang="en-US" sz="900">
                <a:latin typeface="Arial" pitchFamily="-84" charset="0"/>
                <a:ea typeface="Arial" pitchFamily="-84" charset="0"/>
                <a:cs typeface="Arial" pitchFamily="-84" charset="0"/>
              </a:rPr>
              <a:t>There is information on preparing staff for ICON, Cybersafety, how to update your eLearning plan, how to incorporate web2 tools into the curriculum.  </a:t>
            </a:r>
          </a:p>
          <a:p>
            <a:pPr>
              <a:lnSpc>
                <a:spcPct val="80000"/>
              </a:lnSpc>
            </a:pPr>
            <a:r>
              <a:rPr lang="en-US" sz="900">
                <a:latin typeface="Arial" pitchFamily="-84" charset="0"/>
                <a:ea typeface="Arial" pitchFamily="-84" charset="0"/>
                <a:cs typeface="Arial" pitchFamily="-84" charset="0"/>
              </a:rPr>
              <a:t>There is also an information sharing BLOG where FAQs about ICON are listed.  Staff in Catholic schools can post questions on this blog. </a:t>
            </a:r>
          </a:p>
          <a:p>
            <a:pPr>
              <a:lnSpc>
                <a:spcPct val="80000"/>
              </a:lnSpc>
              <a:buFontTx/>
              <a:buChar char="•"/>
            </a:pPr>
            <a:endParaRPr lang="en-US" sz="900">
              <a:latin typeface="Arial" pitchFamily="-84" charset="0"/>
              <a:ea typeface="Arial" pitchFamily="-84" charset="0"/>
              <a:cs typeface="Arial" pitchFamily="-84" charset="0"/>
            </a:endParaRPr>
          </a:p>
          <a:p>
            <a:pPr>
              <a:lnSpc>
                <a:spcPct val="80000"/>
              </a:lnSpc>
              <a:buFontTx/>
              <a:buChar char="•"/>
            </a:pPr>
            <a:r>
              <a:rPr lang="en-US" sz="900">
                <a:latin typeface="Arial" pitchFamily="-84" charset="0"/>
                <a:ea typeface="Arial" pitchFamily="-84" charset="0"/>
                <a:cs typeface="Arial" pitchFamily="-84" charset="0"/>
              </a:rPr>
              <a:t>ICON Coaches have been deployed to support ICON School leaders in developing strategies for their schools in relation to the implementation of ICON.  </a:t>
            </a:r>
          </a:p>
          <a:p>
            <a:pPr>
              <a:lnSpc>
                <a:spcPct val="80000"/>
              </a:lnSpc>
              <a:buFontTx/>
              <a:buChar char="•"/>
            </a:pPr>
            <a:endParaRPr lang="en-US" sz="900">
              <a:latin typeface="Arial" pitchFamily="-84" charset="0"/>
              <a:ea typeface="Arial" pitchFamily="-84" charset="0"/>
              <a:cs typeface="Arial" pitchFamily="-84" charset="0"/>
            </a:endParaRPr>
          </a:p>
          <a:p>
            <a:pPr>
              <a:lnSpc>
                <a:spcPct val="80000"/>
              </a:lnSpc>
              <a:buFontTx/>
              <a:buChar char="•"/>
            </a:pPr>
            <a:r>
              <a:rPr lang="en-US" sz="900">
                <a:latin typeface="Arial" pitchFamily="-84" charset="0"/>
                <a:ea typeface="Arial" pitchFamily="-84" charset="0"/>
                <a:cs typeface="Arial" pitchFamily="-84" charset="0"/>
              </a:rPr>
              <a:t>Workshops have been conducted for ICON School Leaders to provide an overview of the ICON School Readiness program.</a:t>
            </a:r>
            <a:endParaRPr lang="en-AU" sz="900">
              <a:latin typeface="Arial" pitchFamily="-84" charset="0"/>
              <a:ea typeface="Arial" pitchFamily="-84" charset="0"/>
              <a:cs typeface="Arial" pitchFamily="-84" charset="0"/>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F5AD2A2A-C3DA-9440-9A8A-93970D5B4CFB}" type="slidenum">
              <a:rPr lang="en-AU"/>
              <a:pPr/>
              <a:t>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r>
              <a:rPr lang="en-US" sz="1000" b="1">
                <a:latin typeface="Arial" pitchFamily="-84" charset="0"/>
                <a:ea typeface="Arial" pitchFamily="-84" charset="0"/>
                <a:cs typeface="Arial" pitchFamily="-84" charset="0"/>
              </a:rPr>
              <a:t>PROJECT 2: VICTORIAN SCHOOL WEBSITE SERVICE</a:t>
            </a:r>
          </a:p>
          <a:p>
            <a:endParaRPr lang="en-US" sz="1000">
              <a:latin typeface="Arial" pitchFamily="-84" charset="0"/>
              <a:ea typeface="Arial" pitchFamily="-84" charset="0"/>
              <a:cs typeface="Arial" pitchFamily="-84" charset="0"/>
            </a:endParaRPr>
          </a:p>
          <a:p>
            <a:r>
              <a:rPr lang="en-US" sz="1000">
                <a:latin typeface="Arial" pitchFamily="-84" charset="0"/>
                <a:ea typeface="Arial" pitchFamily="-84" charset="0"/>
                <a:cs typeface="Arial" pitchFamily="-84" charset="0"/>
              </a:rPr>
              <a:t>171 schools have already participated  in the Victorian Catholic Schools Website Service to redesign their public website.  This project was initiated to support schools  in having a contemporary presence while reflecting their Catholic identity.</a:t>
            </a:r>
          </a:p>
          <a:p>
            <a:r>
              <a:rPr lang="en-US" sz="1000">
                <a:latin typeface="Arial" pitchFamily="-84" charset="0"/>
                <a:ea typeface="Arial" pitchFamily="-84" charset="0"/>
                <a:cs typeface="Arial" pitchFamily="-84" charset="0"/>
              </a:rPr>
              <a:t>Participating schools have access to templates and training in a content management system to enable schools to update their website regularly.</a:t>
            </a:r>
            <a:endParaRPr lang="en-AU" sz="1000">
              <a:latin typeface="Arial" pitchFamily="-84" charset="0"/>
              <a:ea typeface="Arial" pitchFamily="-84" charset="0"/>
              <a:cs typeface="Arial" pitchFamily="-84" charset="0"/>
            </a:endParaRPr>
          </a:p>
          <a:p>
            <a:endParaRPr lang="en-US" b="1"/>
          </a:p>
        </p:txBody>
      </p:sp>
      <p:sp>
        <p:nvSpPr>
          <p:cNvPr id="59396" name="Slide Number Placeholder 3"/>
          <p:cNvSpPr>
            <a:spLocks noGrp="1"/>
          </p:cNvSpPr>
          <p:nvPr>
            <p:ph type="sldNum" sz="quarter" idx="5"/>
          </p:nvPr>
        </p:nvSpPr>
        <p:spPr bwMode="auto">
          <a:noFill/>
          <a:ln>
            <a:miter lim="800000"/>
            <a:headEnd/>
            <a:tailEnd/>
          </a:ln>
        </p:spPr>
        <p:txBody>
          <a:bodyPr/>
          <a:lstStyle/>
          <a:p>
            <a:fld id="{84065554-B6F5-2948-B0E8-AA2C2FFBD456}" type="slidenum">
              <a:rPr lang="en-AU"/>
              <a:pPr/>
              <a:t>3</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sz="1000" b="1">
                <a:latin typeface="Arial" pitchFamily="-84" charset="0"/>
                <a:ea typeface="Arial" pitchFamily="-84" charset="0"/>
                <a:cs typeface="Arial" pitchFamily="-84" charset="0"/>
              </a:rPr>
              <a:t>PROJECT 6.2: ICT INFRASTRUCTURE AUDITS</a:t>
            </a:r>
          </a:p>
          <a:p>
            <a:endParaRPr lang="en-US" sz="1000" b="1">
              <a:latin typeface="Arial" pitchFamily="-84" charset="0"/>
              <a:ea typeface="Arial" pitchFamily="-84" charset="0"/>
              <a:cs typeface="Arial" pitchFamily="-84" charset="0"/>
            </a:endParaRPr>
          </a:p>
          <a:p>
            <a:r>
              <a:rPr lang="en-US" sz="1000">
                <a:latin typeface="Arial" pitchFamily="-84" charset="0"/>
                <a:ea typeface="Arial" pitchFamily="-84" charset="0"/>
                <a:cs typeface="Arial" pitchFamily="-84" charset="0"/>
              </a:rPr>
              <a:t>In getting ready for ICON</a:t>
            </a:r>
            <a:r>
              <a:rPr lang="en-US" sz="1000" b="1">
                <a:latin typeface="Arial" pitchFamily="-84" charset="0"/>
                <a:ea typeface="Arial" pitchFamily="-84" charset="0"/>
                <a:cs typeface="Arial" pitchFamily="-84" charset="0"/>
              </a:rPr>
              <a:t> </a:t>
            </a:r>
            <a:r>
              <a:rPr lang="en-US" sz="1000">
                <a:latin typeface="Arial" pitchFamily="-84" charset="0"/>
                <a:ea typeface="Arial" pitchFamily="-84" charset="0"/>
                <a:cs typeface="Arial" pitchFamily="-84" charset="0"/>
              </a:rPr>
              <a:t>we need to attend to ICT infrastructure (school network)</a:t>
            </a:r>
            <a:r>
              <a:rPr lang="en-US" sz="1000" i="1">
                <a:latin typeface="Arial" pitchFamily="-84" charset="0"/>
                <a:ea typeface="Arial" pitchFamily="-84" charset="0"/>
                <a:cs typeface="Arial" pitchFamily="-84" charset="0"/>
              </a:rPr>
              <a:t>.  It is very important that it is of a robust , reliable nature to take on this integrated system.</a:t>
            </a:r>
            <a:endParaRPr lang="en-AU" sz="1000">
              <a:latin typeface="Arial" pitchFamily="-84" charset="0"/>
              <a:ea typeface="Arial" pitchFamily="-84" charset="0"/>
              <a:cs typeface="Arial" pitchFamily="-84" charset="0"/>
            </a:endParaRPr>
          </a:p>
          <a:p>
            <a:endParaRPr lang="en-AU" sz="1000">
              <a:latin typeface="Arial" pitchFamily="-84" charset="0"/>
              <a:ea typeface="Arial" pitchFamily="-84" charset="0"/>
              <a:cs typeface="Arial" pitchFamily="-84" charset="0"/>
            </a:endParaRPr>
          </a:p>
          <a:p>
            <a:endParaRPr lang="en-US" sz="1000">
              <a:latin typeface="Arial" pitchFamily="-84" charset="0"/>
              <a:ea typeface="Arial" pitchFamily="-84" charset="0"/>
              <a:cs typeface="Arial" pitchFamily="-84" charset="0"/>
            </a:endParaRPr>
          </a:p>
          <a:p>
            <a:r>
              <a:rPr lang="en-US" sz="1000">
                <a:latin typeface="Arial" pitchFamily="-84" charset="0"/>
                <a:ea typeface="Arial" pitchFamily="-84" charset="0"/>
                <a:cs typeface="Arial" pitchFamily="-84" charset="0"/>
              </a:rPr>
              <a:t>We have commissioned an external company (TT Partners) to conduct an annual infrastructure audit for all of our schools.  The school will receive a detailed online report on the school network.</a:t>
            </a:r>
          </a:p>
          <a:p>
            <a:r>
              <a:rPr lang="en-US" sz="1000">
                <a:latin typeface="Arial" pitchFamily="-84" charset="0"/>
                <a:ea typeface="Arial" pitchFamily="-84" charset="0"/>
                <a:cs typeface="Arial" pitchFamily="-84" charset="0"/>
              </a:rPr>
              <a:t>In addition an </a:t>
            </a:r>
            <a:r>
              <a:rPr lang="en-US" sz="1000" i="1">
                <a:latin typeface="Arial" pitchFamily="-84" charset="0"/>
                <a:ea typeface="Arial" pitchFamily="-84" charset="0"/>
                <a:cs typeface="Arial" pitchFamily="-84" charset="0"/>
              </a:rPr>
              <a:t>ICT Infrastructure Audit Critical Report  </a:t>
            </a:r>
            <a:r>
              <a:rPr lang="en-US" sz="1000">
                <a:latin typeface="Arial" pitchFamily="-84" charset="0"/>
                <a:ea typeface="Arial" pitchFamily="-84" charset="0"/>
                <a:cs typeface="Arial" pitchFamily="-84" charset="0"/>
              </a:rPr>
              <a:t>will also be generated to assist schools in getting their infrastructure ready for ICON.  This report will highlight the key categories that will be required for ICON readiness.</a:t>
            </a:r>
          </a:p>
          <a:p>
            <a:r>
              <a:rPr lang="en-US" sz="1000">
                <a:latin typeface="Arial" pitchFamily="-84" charset="0"/>
                <a:ea typeface="Arial" pitchFamily="-84" charset="0"/>
                <a:cs typeface="Arial" pitchFamily="-84" charset="0"/>
              </a:rPr>
              <a:t>The Critical report is provided to help leaders set directions.  It is up to the school to map out the actions to be taken and when.  </a:t>
            </a:r>
            <a:endParaRPr lang="en-AU" sz="1000">
              <a:latin typeface="Arial" pitchFamily="-84" charset="0"/>
              <a:ea typeface="Arial" pitchFamily="-84" charset="0"/>
              <a:cs typeface="Arial" pitchFamily="-84" charset="0"/>
            </a:endParaRPr>
          </a:p>
          <a:p>
            <a:endParaRPr lang="en-AU" sz="1000">
              <a:latin typeface="Arial" pitchFamily="-84" charset="0"/>
              <a:ea typeface="Arial" pitchFamily="-84" charset="0"/>
              <a:cs typeface="Arial" pitchFamily="-84" charset="0"/>
            </a:endParaRPr>
          </a:p>
        </p:txBody>
      </p:sp>
      <p:sp>
        <p:nvSpPr>
          <p:cNvPr id="60420" name="Slide Number Placeholder 3"/>
          <p:cNvSpPr>
            <a:spLocks noGrp="1"/>
          </p:cNvSpPr>
          <p:nvPr>
            <p:ph type="sldNum" sz="quarter" idx="5"/>
          </p:nvPr>
        </p:nvSpPr>
        <p:spPr bwMode="auto">
          <a:noFill/>
          <a:ln>
            <a:miter lim="800000"/>
            <a:headEnd/>
            <a:tailEnd/>
          </a:ln>
        </p:spPr>
        <p:txBody>
          <a:bodyPr/>
          <a:lstStyle/>
          <a:p>
            <a:fld id="{05A599AC-E7B1-F142-A8B4-DDCB49554891}" type="slidenum">
              <a:rPr lang="en-AU"/>
              <a:pPr/>
              <a:t>4</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r>
              <a:rPr lang="en-US" sz="1000" b="1">
                <a:latin typeface="Arial" pitchFamily="-84" charset="0"/>
                <a:ea typeface="Arial" pitchFamily="-84" charset="0"/>
                <a:cs typeface="Arial" pitchFamily="-84" charset="0"/>
              </a:rPr>
              <a:t>PROJECT 6.1: ePotential</a:t>
            </a:r>
          </a:p>
          <a:p>
            <a:endParaRPr lang="en-US" sz="1000">
              <a:latin typeface="Arial" pitchFamily="-84" charset="0"/>
              <a:ea typeface="Arial" pitchFamily="-84" charset="0"/>
              <a:cs typeface="Arial" pitchFamily="-84" charset="0"/>
            </a:endParaRPr>
          </a:p>
          <a:p>
            <a:r>
              <a:rPr lang="en-US" sz="1000">
                <a:latin typeface="Arial" pitchFamily="-84" charset="0"/>
                <a:ea typeface="Arial" pitchFamily="-84" charset="0"/>
                <a:cs typeface="Arial" pitchFamily="-84" charset="0"/>
              </a:rPr>
              <a:t>We have negotiated with the Victorian Government to provide access to ePotential.  </a:t>
            </a:r>
          </a:p>
          <a:p>
            <a:r>
              <a:rPr lang="en-US" sz="1000">
                <a:latin typeface="Arial" pitchFamily="-84" charset="0"/>
                <a:ea typeface="Arial" pitchFamily="-84" charset="0"/>
                <a:cs typeface="Arial" pitchFamily="-84" charset="0"/>
              </a:rPr>
              <a:t>Through ePotential schools will have access to a survey for teachers, non- teaching educational staff and teachers in special settings.</a:t>
            </a:r>
          </a:p>
          <a:p>
            <a:r>
              <a:rPr lang="en-US" sz="1000">
                <a:latin typeface="Arial" pitchFamily="-84" charset="0"/>
                <a:ea typeface="Arial" pitchFamily="-84" charset="0"/>
                <a:cs typeface="Arial" pitchFamily="-84" charset="0"/>
              </a:rPr>
              <a:t>As a result of taking the survey the tool will assist teachers and leaders in identifying their ICT capabilities and will provide professional learning pathways.  </a:t>
            </a:r>
          </a:p>
          <a:p>
            <a:r>
              <a:rPr lang="en-US" sz="1000">
                <a:latin typeface="Arial" pitchFamily="-84" charset="0"/>
                <a:ea typeface="Arial" pitchFamily="-84" charset="0"/>
                <a:cs typeface="Arial" pitchFamily="-84" charset="0"/>
              </a:rPr>
              <a:t>We have made this available through Catholic Network Australia (CNA) Education services. The service will be available in term 2.</a:t>
            </a:r>
          </a:p>
          <a:p>
            <a:endParaRPr lang="en-US" b="1"/>
          </a:p>
          <a:p>
            <a:endParaRPr lang="en-AU" b="1"/>
          </a:p>
        </p:txBody>
      </p:sp>
      <p:sp>
        <p:nvSpPr>
          <p:cNvPr id="61444" name="Slide Number Placeholder 3"/>
          <p:cNvSpPr>
            <a:spLocks noGrp="1"/>
          </p:cNvSpPr>
          <p:nvPr>
            <p:ph type="sldNum" sz="quarter" idx="5"/>
          </p:nvPr>
        </p:nvSpPr>
        <p:spPr bwMode="auto">
          <a:noFill/>
          <a:ln>
            <a:miter lim="800000"/>
            <a:headEnd/>
            <a:tailEnd/>
          </a:ln>
        </p:spPr>
        <p:txBody>
          <a:bodyPr/>
          <a:lstStyle/>
          <a:p>
            <a:fld id="{5E7AE736-AC85-D44D-AB0D-4112C559E05F}" type="slidenum">
              <a:rPr lang="en-AU"/>
              <a:pPr/>
              <a:t>5</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sz="1000" b="1">
                <a:latin typeface="Arial" pitchFamily="-84" charset="0"/>
                <a:ea typeface="Arial" pitchFamily="-84" charset="0"/>
                <a:cs typeface="Arial" pitchFamily="-84" charset="0"/>
              </a:rPr>
              <a:t>What is the key development for 2011?</a:t>
            </a:r>
          </a:p>
          <a:p>
            <a:endParaRPr lang="en-US" sz="1000">
              <a:latin typeface="Arial" pitchFamily="-84" charset="0"/>
              <a:ea typeface="Arial" pitchFamily="-84" charset="0"/>
              <a:cs typeface="Arial" pitchFamily="-84" charset="0"/>
            </a:endParaRPr>
          </a:p>
          <a:p>
            <a:r>
              <a:rPr lang="en-AU" sz="1000">
                <a:latin typeface="Arial" pitchFamily="-84" charset="0"/>
                <a:ea typeface="Arial" pitchFamily="-84" charset="0"/>
                <a:cs typeface="Arial" pitchFamily="-84" charset="0"/>
              </a:rPr>
              <a:t>Ultranet is an on-line learning management system developed by the Department of Education and Early Childhood Development (DEECD).It is currently being implemented in Victorian government schools. It has a range of tools and online spaces for students, parents and teachers. After negotiations with DEECD the Victorian Minister for Education agreed that a separate instance of Ultranet could be made available to Catholic schools. In addition Catholic Education would become an implementation partner with DEECD and the Developers in future enhancements and development of Ultranet. </a:t>
            </a:r>
          </a:p>
          <a:p>
            <a:r>
              <a:rPr lang="en-AU" sz="1000">
                <a:latin typeface="Arial" pitchFamily="-84" charset="0"/>
                <a:ea typeface="Arial" pitchFamily="-84" charset="0"/>
                <a:cs typeface="Arial" pitchFamily="-84" charset="0"/>
              </a:rPr>
              <a:t> </a:t>
            </a:r>
          </a:p>
          <a:p>
            <a:r>
              <a:rPr lang="en-AU" sz="1000">
                <a:latin typeface="Arial" pitchFamily="-84" charset="0"/>
                <a:ea typeface="Arial" pitchFamily="-84" charset="0"/>
                <a:cs typeface="Arial" pitchFamily="-84" charset="0"/>
              </a:rPr>
              <a:t>The Ultranet provides:</a:t>
            </a:r>
          </a:p>
          <a:p>
            <a:r>
              <a:rPr lang="en-AU" sz="1000" b="1">
                <a:latin typeface="Arial" pitchFamily="-84" charset="0"/>
                <a:ea typeface="Arial" pitchFamily="-84" charset="0"/>
                <a:cs typeface="Arial" pitchFamily="-84" charset="0"/>
              </a:rPr>
              <a:t>Easy access to information on student learning progress.</a:t>
            </a:r>
            <a:r>
              <a:rPr lang="en-AU" sz="1000">
                <a:latin typeface="Arial" pitchFamily="-84" charset="0"/>
                <a:ea typeface="Arial" pitchFamily="-84" charset="0"/>
                <a:cs typeface="Arial" pitchFamily="-84" charset="0"/>
              </a:rPr>
              <a:t> </a:t>
            </a:r>
          </a:p>
          <a:p>
            <a:r>
              <a:rPr lang="en-AU" sz="1000">
                <a:latin typeface="Arial" pitchFamily="-84" charset="0"/>
                <a:ea typeface="Arial" pitchFamily="-84" charset="0"/>
                <a:cs typeface="Arial" pitchFamily="-84" charset="0"/>
              </a:rPr>
              <a:t>Teachers can access up to date information on each student to inform curriculum planning and delivery. Students and parents have access to this information. The Ultranet provides an ongoing record that travels with the student from year to year and school to school.</a:t>
            </a:r>
          </a:p>
          <a:p>
            <a:r>
              <a:rPr lang="en-AU" sz="1000">
                <a:latin typeface="Arial" pitchFamily="-84" charset="0"/>
                <a:ea typeface="Arial" pitchFamily="-84" charset="0"/>
                <a:cs typeface="Arial" pitchFamily="-84" charset="0"/>
              </a:rPr>
              <a:t> </a:t>
            </a:r>
          </a:p>
          <a:p>
            <a:r>
              <a:rPr lang="en-AU" sz="1000" b="1">
                <a:latin typeface="Arial" pitchFamily="-84" charset="0"/>
                <a:ea typeface="Arial" pitchFamily="-84" charset="0"/>
                <a:cs typeface="Arial" pitchFamily="-84" charset="0"/>
              </a:rPr>
              <a:t>Online collaboration and learning.</a:t>
            </a:r>
            <a:endParaRPr lang="en-AU" sz="1000">
              <a:latin typeface="Arial" pitchFamily="-84" charset="0"/>
              <a:ea typeface="Arial" pitchFamily="-84" charset="0"/>
              <a:cs typeface="Arial" pitchFamily="-84" charset="0"/>
            </a:endParaRPr>
          </a:p>
          <a:p>
            <a:r>
              <a:rPr lang="en-AU" sz="1000">
                <a:latin typeface="Arial" pitchFamily="-84" charset="0"/>
                <a:ea typeface="Arial" pitchFamily="-84" charset="0"/>
                <a:cs typeface="Arial" pitchFamily="-84" charset="0"/>
              </a:rPr>
              <a:t>Teachers can create online learning activities and embed within them a wide range of digital content. They can personalise the learning by making different activities available to different students. Students can participate in these activities and use online collaboration tools such as wikis, blogs and discussion boards</a:t>
            </a:r>
          </a:p>
          <a:p>
            <a:r>
              <a:rPr lang="en-AU" sz="1000">
                <a:latin typeface="Arial" pitchFamily="-84" charset="0"/>
                <a:ea typeface="Arial" pitchFamily="-84" charset="0"/>
                <a:cs typeface="Arial" pitchFamily="-84" charset="0"/>
              </a:rPr>
              <a:t> </a:t>
            </a:r>
          </a:p>
          <a:p>
            <a:r>
              <a:rPr lang="en-AU" sz="1000" b="1">
                <a:latin typeface="Arial" pitchFamily="-84" charset="0"/>
                <a:ea typeface="Arial" pitchFamily="-84" charset="0"/>
                <a:cs typeface="Arial" pitchFamily="-84" charset="0"/>
              </a:rPr>
              <a:t>Support for parents</a:t>
            </a:r>
            <a:r>
              <a:rPr lang="en-AU" sz="1000">
                <a:latin typeface="Arial" pitchFamily="-84" charset="0"/>
                <a:ea typeface="Arial" pitchFamily="-84" charset="0"/>
                <a:cs typeface="Arial" pitchFamily="-84" charset="0"/>
              </a:rPr>
              <a:t>.</a:t>
            </a:r>
          </a:p>
          <a:p>
            <a:r>
              <a:rPr lang="en-AU" sz="1000">
                <a:latin typeface="Arial" pitchFamily="-84" charset="0"/>
                <a:ea typeface="Arial" pitchFamily="-84" charset="0"/>
                <a:cs typeface="Arial" pitchFamily="-84" charset="0"/>
              </a:rPr>
              <a:t>The Ultranet will help parents engage more easily with their child’s learning, providing them with access to up-to-date information.</a:t>
            </a:r>
          </a:p>
        </p:txBody>
      </p:sp>
      <p:sp>
        <p:nvSpPr>
          <p:cNvPr id="62468" name="Slide Number Placeholder 3"/>
          <p:cNvSpPr>
            <a:spLocks noGrp="1"/>
          </p:cNvSpPr>
          <p:nvPr>
            <p:ph type="sldNum" sz="quarter" idx="5"/>
          </p:nvPr>
        </p:nvSpPr>
        <p:spPr bwMode="auto">
          <a:noFill/>
          <a:ln>
            <a:miter lim="800000"/>
            <a:headEnd/>
            <a:tailEnd/>
          </a:ln>
        </p:spPr>
        <p:txBody>
          <a:bodyPr/>
          <a:lstStyle/>
          <a:p>
            <a:fld id="{2155842B-56C8-E046-9A45-9AFF63C4D221}" type="slidenum">
              <a:rPr lang="en-AU"/>
              <a:pPr/>
              <a:t>6</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35C0AC4C-DDF3-9347-BECB-383ACF30AC0B}" type="datetimeFigureOut">
              <a:rPr lang="en-US" smtClean="0"/>
              <a:t>5/7/12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5C0AC4C-DDF3-9347-BECB-383ACF30AC0B}" type="datetimeFigureOut">
              <a:rPr lang="en-US" smtClean="0"/>
              <a:t>5/7/12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5C0AC4C-DDF3-9347-BECB-383ACF30AC0B}" type="datetimeFigureOut">
              <a:rPr lang="en-US" smtClean="0"/>
              <a:t>5/7/12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5C0AC4C-DDF3-9347-BECB-383ACF30AC0B}" type="datetimeFigureOut">
              <a:rPr lang="en-US" smtClean="0"/>
              <a:t>5/7/12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35C0AC4C-DDF3-9347-BECB-383ACF30AC0B}" type="datetimeFigureOut">
              <a:rPr lang="en-US" smtClean="0"/>
              <a:t>5/7/12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35C0AC4C-DDF3-9347-BECB-383ACF30AC0B}" type="datetimeFigureOut">
              <a:rPr lang="en-US" smtClean="0"/>
              <a:t>5/7/12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35C0AC4C-DDF3-9347-BECB-383ACF30AC0B}" type="datetimeFigureOut">
              <a:rPr lang="en-US" smtClean="0"/>
              <a:t>5/7/12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35C0AC4C-DDF3-9347-BECB-383ACF30AC0B}" type="datetimeFigureOut">
              <a:rPr lang="en-US" smtClean="0"/>
              <a:t>5/7/12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0AC4C-DDF3-9347-BECB-383ACF30AC0B}" type="datetimeFigureOut">
              <a:rPr lang="en-US" smtClean="0"/>
              <a:t>5/7/12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5C0AC4C-DDF3-9347-BECB-383ACF30AC0B}" type="datetimeFigureOut">
              <a:rPr lang="en-US" smtClean="0"/>
              <a:t>5/7/12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5C0AC4C-DDF3-9347-BECB-383ACF30AC0B}" type="datetimeFigureOut">
              <a:rPr lang="en-US" smtClean="0"/>
              <a:t>5/7/12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0EFA6A-A0A2-F143-8B4A-AAEAB0593CD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0AC4C-DDF3-9347-BECB-383ACF30AC0B}" type="datetimeFigureOut">
              <a:rPr lang="en-US" smtClean="0"/>
              <a:t>5/7/12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EFA6A-A0A2-F143-8B4A-AAEAB0593C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92200"/>
            <a:ext cx="7772400" cy="1470025"/>
          </a:xfrm>
        </p:spPr>
        <p:txBody>
          <a:bodyPr/>
          <a:lstStyle/>
          <a:p>
            <a:r>
              <a:rPr lang="en-US" dirty="0" smtClean="0"/>
              <a:t>ICON</a:t>
            </a:r>
            <a:endParaRPr lang="en-US" dirty="0"/>
          </a:p>
        </p:txBody>
      </p:sp>
      <p:sp>
        <p:nvSpPr>
          <p:cNvPr id="3" name="Subtitle 2"/>
          <p:cNvSpPr>
            <a:spLocks noGrp="1"/>
          </p:cNvSpPr>
          <p:nvPr>
            <p:ph type="subTitle" idx="1"/>
          </p:nvPr>
        </p:nvSpPr>
        <p:spPr/>
        <p:txBody>
          <a:bodyPr/>
          <a:lstStyle/>
          <a:p>
            <a:r>
              <a:rPr lang="en-US" dirty="0" smtClean="0"/>
              <a:t>Integrated Catholic Online Network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t>ICON Readiness</a:t>
            </a:r>
            <a:endParaRPr lang="en-AU"/>
          </a:p>
        </p:txBody>
      </p:sp>
      <p:pic>
        <p:nvPicPr>
          <p:cNvPr id="33795" name="Content Placeholder 3" descr="ICON Readiness.jpg"/>
          <p:cNvPicPr>
            <a:picLocks noGrp="1" noChangeAspect="1"/>
          </p:cNvPicPr>
          <p:nvPr>
            <p:ph idx="1"/>
          </p:nvPr>
        </p:nvPicPr>
        <p:blipFill>
          <a:blip r:embed="rId3"/>
          <a:srcRect/>
          <a:stretch>
            <a:fillRect/>
          </a:stretch>
        </p:blipFill>
        <p:spPr>
          <a:xfrm>
            <a:off x="873125" y="1600200"/>
            <a:ext cx="7423150" cy="490378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solidFill>
                  <a:srgbClr val="D9D9D9"/>
                </a:solidFill>
              </a:rPr>
              <a:t>Victorian Catholic School Website Service</a:t>
            </a:r>
            <a:endParaRPr lang="en-AU"/>
          </a:p>
        </p:txBody>
      </p:sp>
      <p:sp>
        <p:nvSpPr>
          <p:cNvPr id="34819" name="Content Placeholder 2"/>
          <p:cNvSpPr>
            <a:spLocks noGrp="1"/>
          </p:cNvSpPr>
          <p:nvPr>
            <p:ph idx="1"/>
          </p:nvPr>
        </p:nvSpPr>
        <p:spPr/>
        <p:txBody>
          <a:bodyPr/>
          <a:lstStyle/>
          <a:p>
            <a:endParaRPr lang="en-AU"/>
          </a:p>
        </p:txBody>
      </p:sp>
      <p:pic>
        <p:nvPicPr>
          <p:cNvPr id="34820" name="Picture 2"/>
          <p:cNvPicPr>
            <a:picLocks noChangeAspect="1" noChangeArrowheads="1"/>
          </p:cNvPicPr>
          <p:nvPr/>
        </p:nvPicPr>
        <p:blipFill>
          <a:blip r:embed="rId3"/>
          <a:srcRect/>
          <a:stretch>
            <a:fillRect/>
          </a:stretch>
        </p:blipFill>
        <p:spPr bwMode="auto">
          <a:xfrm>
            <a:off x="708025" y="1638300"/>
            <a:ext cx="7297738" cy="521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ICT Infrastructure Audit</a:t>
            </a:r>
            <a:endParaRPr lang="en-AU"/>
          </a:p>
        </p:txBody>
      </p:sp>
      <p:pic>
        <p:nvPicPr>
          <p:cNvPr id="35843" name="Picture 2"/>
          <p:cNvPicPr>
            <a:picLocks noGrp="1" noChangeAspect="1" noChangeArrowheads="1"/>
          </p:cNvPicPr>
          <p:nvPr>
            <p:ph idx="1"/>
          </p:nvPr>
        </p:nvPicPr>
        <p:blipFill>
          <a:blip r:embed="rId3"/>
          <a:srcRect/>
          <a:stretch>
            <a:fillRect/>
          </a:stretch>
        </p:blipFill>
        <p:spPr>
          <a:xfrm>
            <a:off x="862013" y="1592263"/>
            <a:ext cx="7505700" cy="526573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t>ePotential</a:t>
            </a:r>
            <a:endParaRPr lang="en-AU"/>
          </a:p>
        </p:txBody>
      </p:sp>
      <p:pic>
        <p:nvPicPr>
          <p:cNvPr id="36867" name="Picture 2"/>
          <p:cNvPicPr>
            <a:picLocks noGrp="1" noChangeAspect="1" noChangeArrowheads="1"/>
          </p:cNvPicPr>
          <p:nvPr>
            <p:ph idx="1"/>
          </p:nvPr>
        </p:nvPicPr>
        <p:blipFill>
          <a:blip r:embed="rId3"/>
          <a:srcRect/>
          <a:stretch>
            <a:fillRect/>
          </a:stretch>
        </p:blipFill>
        <p:spPr>
          <a:xfrm>
            <a:off x="811213" y="1420813"/>
            <a:ext cx="7591425" cy="543718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498475"/>
            <a:ext cx="8229600" cy="1143000"/>
          </a:xfrm>
        </p:spPr>
        <p:txBody>
          <a:bodyPr>
            <a:normAutofit fontScale="90000"/>
          </a:bodyPr>
          <a:lstStyle/>
          <a:p>
            <a:r>
              <a:rPr lang="en-US" dirty="0"/>
              <a:t>Key Development: </a:t>
            </a:r>
            <a:r>
              <a:rPr lang="en-US" dirty="0" err="1"/>
              <a:t>Ultranet</a:t>
            </a:r>
            <a:r>
              <a:rPr lang="en-US" sz="3200" dirty="0"/>
              <a:t/>
            </a:r>
            <a:br>
              <a:rPr lang="en-US" sz="3200" dirty="0"/>
            </a:br>
            <a:endParaRPr lang="en-AU" sz="3200" dirty="0"/>
          </a:p>
        </p:txBody>
      </p:sp>
      <p:pic>
        <p:nvPicPr>
          <p:cNvPr id="37891" name="Picture 4"/>
          <p:cNvPicPr>
            <a:picLocks noGrp="1" noChangeAspect="1" noChangeArrowheads="1"/>
          </p:cNvPicPr>
          <p:nvPr>
            <p:ph idx="1"/>
          </p:nvPr>
        </p:nvPicPr>
        <p:blipFill>
          <a:blip r:embed="rId3"/>
          <a:srcRect/>
          <a:stretch>
            <a:fillRect/>
          </a:stretch>
        </p:blipFill>
        <p:spPr>
          <a:xfrm>
            <a:off x="1593850" y="1600200"/>
            <a:ext cx="5981700" cy="4903788"/>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2-05-07 at 10.42.51 PM.png"/>
          <p:cNvPicPr>
            <a:picLocks noChangeAspect="1"/>
          </p:cNvPicPr>
          <p:nvPr/>
        </p:nvPicPr>
        <p:blipFill>
          <a:blip r:embed="rId2"/>
          <a:stretch>
            <a:fillRect/>
          </a:stretch>
        </p:blipFill>
        <p:spPr>
          <a:xfrm>
            <a:off x="2625013" y="2755646"/>
            <a:ext cx="4065639" cy="3720944"/>
          </a:xfrm>
          <a:prstGeom prst="rect">
            <a:avLst/>
          </a:prstGeom>
        </p:spPr>
      </p:pic>
      <p:pic>
        <p:nvPicPr>
          <p:cNvPr id="5" name="Picture 4" descr="Screen Shot 2012-05-07 at 10.43.01 PM.png"/>
          <p:cNvPicPr>
            <a:picLocks noChangeAspect="1"/>
          </p:cNvPicPr>
          <p:nvPr/>
        </p:nvPicPr>
        <p:blipFill>
          <a:blip r:embed="rId3"/>
          <a:stretch>
            <a:fillRect/>
          </a:stretch>
        </p:blipFill>
        <p:spPr>
          <a:xfrm>
            <a:off x="493818" y="1186105"/>
            <a:ext cx="8204200" cy="1409700"/>
          </a:xfrm>
          <a:prstGeom prst="rect">
            <a:avLst/>
          </a:prstGeom>
        </p:spPr>
      </p:pic>
      <p:sp>
        <p:nvSpPr>
          <p:cNvPr id="6" name="TextBox 5"/>
          <p:cNvSpPr txBox="1"/>
          <p:nvPr/>
        </p:nvSpPr>
        <p:spPr>
          <a:xfrm>
            <a:off x="1193800" y="381000"/>
            <a:ext cx="6451600" cy="707886"/>
          </a:xfrm>
          <a:prstGeom prst="rect">
            <a:avLst/>
          </a:prstGeom>
          <a:noFill/>
        </p:spPr>
        <p:txBody>
          <a:bodyPr wrap="square" rtlCol="0">
            <a:spAutoFit/>
          </a:bodyPr>
          <a:lstStyle/>
          <a:p>
            <a:pPr algn="ctr"/>
            <a:r>
              <a:rPr lang="en-US" sz="4000" dirty="0" smtClean="0"/>
              <a:t>REVIEW CYBERSAFETY</a:t>
            </a:r>
            <a:endParaRPr lang="en-US" sz="4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746</Words>
  <Application>Microsoft Macintosh PowerPoint</Application>
  <PresentationFormat>On-screen Show (4:3)</PresentationFormat>
  <Paragraphs>59</Paragraphs>
  <Slides>7</Slides>
  <Notes>5</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ICON</vt:lpstr>
      <vt:lpstr>ICON Readiness</vt:lpstr>
      <vt:lpstr>Victorian Catholic School Website Service</vt:lpstr>
      <vt:lpstr>ICT Infrastructure Audit</vt:lpstr>
      <vt:lpstr>ePotential</vt:lpstr>
      <vt:lpstr>Key Development: Ultranet </vt:lpstr>
      <vt:lpstr>Slide 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dc:title>
  <dc:creator>Francis Fabri</dc:creator>
  <cp:lastModifiedBy>Francis Fabri</cp:lastModifiedBy>
  <cp:revision>1</cp:revision>
  <dcterms:created xsi:type="dcterms:W3CDTF">2012-05-07T12:38:12Z</dcterms:created>
  <dcterms:modified xsi:type="dcterms:W3CDTF">2012-05-07T12:49:09Z</dcterms:modified>
</cp:coreProperties>
</file>